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 Condensed"/>
      <p:regular r:id="rId49"/>
      <p:bold r:id="rId50"/>
      <p:italic r:id="rId51"/>
      <p:boldItalic r:id="rId52"/>
    </p:embeddedFont>
    <p:embeddedFont>
      <p:font typeface="Oswald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Condensed-italic.fntdata"/><Relationship Id="rId50" Type="http://schemas.openxmlformats.org/officeDocument/2006/relationships/font" Target="fonts/RobotoCondensed-bold.fntdata"/><Relationship Id="rId53" Type="http://schemas.openxmlformats.org/officeDocument/2006/relationships/font" Target="fonts/Oswald-regular.fntdata"/><Relationship Id="rId52" Type="http://schemas.openxmlformats.org/officeDocument/2006/relationships/font" Target="fonts/RobotoCondense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38b96c5c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38b96c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814a7ffa6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814a7ffa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814a7ffa6_1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814a7ffa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814c234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814c234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8a999040d_3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8a999040d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814c2349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814c2349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8a999040d_1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8a999040d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814c2349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814c234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8a999040d_1_3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8a999040d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814c2349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814c234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a999040d_1_1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a999040d_1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38b96c5ca_0_8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38b96c5ca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8a999040d_1_13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8a999040d_1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8a999040d_1_1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8a999040d_1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a999040d_1_6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a999040d_1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8a999040d_1_8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8a999040d_1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67c0b8b07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67c0b8b0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67c0b8b07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67c0b8b0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8a999040d_1_9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8a999040d_1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3841980d6_2_5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3841980d6_2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8a999040d_1_19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8a999040d_1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8a999040d_1_22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8a999040d_1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8a999040d_1_16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8a999040d_1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38b96c5ca_0_1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38b96c5ca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8a999040d_1_24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8a999040d_1_2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8a999040d_1_26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8a999040d_1_2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814c23490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814c234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814c23490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814c2349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8a999040d_1_27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8a999040d_1_2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8a999040d_1_3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8a999040d_1_3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8a999040d_1_32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8a999040d_1_3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8a999040d_1_33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8a999040d_1_3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8a999040d_1_33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8a999040d_1_3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8a999040d_1_17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8a999040d_1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9b38f1113_2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9b38f111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9b38f1113_2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9b38f111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9b38f1113_2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49b38f111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8a999040d_1_29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8a999040d_1_2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11029ecb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11029ec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9b38f1113_2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9b38f1113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14c2349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14c2349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38b96c5ca_0_9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38b96c5ca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814a7ffa6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814a7ffa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4BB5D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parent Shapes">
  <p:cSld name="BLANK_1">
    <p:bg>
      <p:bgPr>
        <a:solidFill>
          <a:srgbClr val="3796B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1_2">
    <p:bg>
      <p:bgPr>
        <a:solidFill>
          <a:srgbClr val="4BB5D9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65" name="Google Shape;165;p1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70" name="Google Shape;170;p1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1" name="Google Shape;171;p1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176" name="Google Shape;176;p1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1">
  <p:cSld name="TITLE_1_2_1">
    <p:bg>
      <p:bgPr>
        <a:solidFill>
          <a:srgbClr val="FF99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79" name="Google Shape;179;p1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84" name="Google Shape;184;p1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85" name="Google Shape;185;p1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190" name="Google Shape;190;p1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5" name="Google Shape;19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6" name="Google Shape;19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990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6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5" name="Google Shape;85;p6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6" name="Google Shape;86;p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0" name="Google Shape;100;p7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7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7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22" name="Google Shape;122;p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7" name="Google Shape;127;p9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128" name="Google Shape;128;p9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129" name="Google Shape;129;p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gif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</a:t>
            </a:r>
            <a:r>
              <a:rPr lang="en"/>
              <a:t>ATHON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2019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One Day Challenge</a:t>
            </a:r>
            <a:endParaRPr b="0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/>
          <p:nvPr>
            <p:ph type="title"/>
          </p:nvPr>
        </p:nvSpPr>
        <p:spPr>
          <a:xfrm>
            <a:off x="572225" y="1370775"/>
            <a:ext cx="8707800" cy="21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Solution: predict using ML each cookie quality before selling it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258" name="Google Shape;258;p24"/>
          <p:cNvSpPr txBox="1"/>
          <p:nvPr>
            <p:ph idx="1" type="body"/>
          </p:nvPr>
        </p:nvSpPr>
        <p:spPr>
          <a:xfrm>
            <a:off x="344150" y="3123150"/>
            <a:ext cx="5515200" cy="13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3600"/>
              <a:buChar char="»"/>
            </a:pPr>
            <a:r>
              <a:rPr b="1" lang="en" sz="3600">
                <a:solidFill>
                  <a:srgbClr val="FF9900"/>
                </a:solidFill>
              </a:rPr>
              <a:t>800 new cookies evaluations each year</a:t>
            </a:r>
            <a:endParaRPr b="1" sz="3600">
              <a:solidFill>
                <a:srgbClr val="FF9900"/>
              </a:solidFill>
            </a:endParaRPr>
          </a:p>
        </p:txBody>
      </p:sp>
      <p:pic>
        <p:nvPicPr>
          <p:cNvPr id="259" name="Google Shape;259;p24"/>
          <p:cNvPicPr preferRelativeResize="0"/>
          <p:nvPr/>
        </p:nvPicPr>
        <p:blipFill rotWithShape="1">
          <a:blip r:embed="rId3">
            <a:alphaModFix/>
          </a:blip>
          <a:srcRect b="748" l="0" r="0" t="738"/>
          <a:stretch/>
        </p:blipFill>
        <p:spPr>
          <a:xfrm>
            <a:off x="6150475" y="2918690"/>
            <a:ext cx="2643000" cy="198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type="title"/>
          </p:nvPr>
        </p:nvSpPr>
        <p:spPr>
          <a:xfrm>
            <a:off x="429050" y="1084300"/>
            <a:ext cx="9144000" cy="10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They bought a cookies dataset</a:t>
            </a:r>
            <a:endParaRPr sz="4800"/>
          </a:p>
        </p:txBody>
      </p:sp>
      <p:sp>
        <p:nvSpPr>
          <p:cNvPr id="265" name="Google Shape;265;p25"/>
          <p:cNvSpPr txBox="1"/>
          <p:nvPr>
            <p:ph idx="1" type="body"/>
          </p:nvPr>
        </p:nvSpPr>
        <p:spPr>
          <a:xfrm>
            <a:off x="429050" y="2151700"/>
            <a:ext cx="6562800" cy="27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3600"/>
              <a:buChar char="»"/>
            </a:pPr>
            <a:r>
              <a:rPr b="1" lang="en" sz="3600">
                <a:solidFill>
                  <a:srgbClr val="FF9900"/>
                </a:solidFill>
              </a:rPr>
              <a:t>16 columns with cookies </a:t>
            </a:r>
            <a:r>
              <a:rPr b="1" lang="en" sz="3600">
                <a:solidFill>
                  <a:srgbClr val="FF9900"/>
                </a:solidFill>
              </a:rPr>
              <a:t>measurements</a:t>
            </a:r>
            <a:r>
              <a:rPr b="1" lang="en" sz="3600">
                <a:solidFill>
                  <a:srgbClr val="FF9900"/>
                </a:solidFill>
              </a:rPr>
              <a:t> and the quality</a:t>
            </a:r>
            <a:endParaRPr b="1" sz="36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  <a:p>
            <a:pPr indent="-457200" lvl="0" marL="457200" rtl="0" algn="l"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3600"/>
              <a:buChar char="»"/>
            </a:pPr>
            <a:r>
              <a:rPr b="1" lang="en" sz="3600">
                <a:solidFill>
                  <a:srgbClr val="FF9900"/>
                </a:solidFill>
              </a:rPr>
              <a:t>The rows are the values of different cookie types</a:t>
            </a:r>
            <a:endParaRPr b="1" sz="36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title"/>
          </p:nvPr>
        </p:nvSpPr>
        <p:spPr>
          <a:xfrm>
            <a:off x="1088950" y="1540950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271" name="Google Shape;271;p26"/>
          <p:cNvSpPr txBox="1"/>
          <p:nvPr>
            <p:ph idx="1" type="body"/>
          </p:nvPr>
        </p:nvSpPr>
        <p:spPr>
          <a:xfrm>
            <a:off x="881825" y="2141125"/>
            <a:ext cx="69312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»"/>
            </a:pPr>
            <a:r>
              <a:rPr lang="en" sz="2200"/>
              <a:t>Predict the cookies quality using the Cookie Flea dataset.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»"/>
            </a:pPr>
            <a:r>
              <a:rPr lang="en" sz="2200"/>
              <a:t>Present your results at the end of the day!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 b="0"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609988" y="154807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DATABASE</a:t>
            </a:r>
            <a:endParaRPr/>
          </a:p>
        </p:txBody>
      </p:sp>
      <p:sp>
        <p:nvSpPr>
          <p:cNvPr id="282" name="Google Shape;282;p28"/>
          <p:cNvSpPr txBox="1"/>
          <p:nvPr>
            <p:ph idx="1" type="body"/>
          </p:nvPr>
        </p:nvSpPr>
        <p:spPr>
          <a:xfrm>
            <a:off x="609988" y="2060400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the data here:</a:t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836613" y="258340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driver 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lang="en" sz="18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>
                <a:solidFill>
                  <a:srgbClr val="BA212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'mysql+pymysql'</a:t>
            </a:r>
            <a:endParaRPr sz="18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ip 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lang="en" sz="18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>
                <a:solidFill>
                  <a:srgbClr val="BA212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'35.239.232.23'</a:t>
            </a:r>
            <a:endParaRPr sz="18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username 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lang="en" sz="18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>
                <a:solidFill>
                  <a:srgbClr val="BA212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'ironhacker_read'</a:t>
            </a:r>
            <a:endParaRPr sz="18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password 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lang="en" sz="18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>
                <a:solidFill>
                  <a:srgbClr val="BA212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'ir0nhack3r'</a:t>
            </a:r>
            <a:endParaRPr sz="18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db 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lang="en" sz="18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>
                <a:solidFill>
                  <a:srgbClr val="BA212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cookies</a:t>
            </a:r>
            <a:endParaRPr sz="1800">
              <a:solidFill>
                <a:srgbClr val="BA212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BA212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4" name="Google Shape;2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13" y="262713"/>
            <a:ext cx="47625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489500" y="1348550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WHAT DO YOU NEED TO DELIVER?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290" name="Google Shape;290;p29"/>
          <p:cNvSpPr txBox="1"/>
          <p:nvPr>
            <p:ph idx="1" type="body"/>
          </p:nvPr>
        </p:nvSpPr>
        <p:spPr>
          <a:xfrm>
            <a:off x="489500" y="2029250"/>
            <a:ext cx="70434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Jupyter notebook with your analysis.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Presentation slides.</a:t>
            </a:r>
            <a:endParaRPr sz="1800"/>
          </a:p>
        </p:txBody>
      </p:sp>
      <p:pic>
        <p:nvPicPr>
          <p:cNvPr id="291" name="Google Shape;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250" y="2723025"/>
            <a:ext cx="2035024" cy="2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NOTEBOOK REQUIREMENTS</a:t>
            </a:r>
            <a:endParaRPr/>
          </a:p>
        </p:txBody>
      </p:sp>
      <p:sp>
        <p:nvSpPr>
          <p:cNvPr id="297" name="Google Shape;297;p30"/>
          <p:cNvSpPr txBox="1"/>
          <p:nvPr>
            <p:ph idx="1" type="body"/>
          </p:nvPr>
        </p:nvSpPr>
        <p:spPr>
          <a:xfrm>
            <a:off x="1031425" y="1777125"/>
            <a:ext cx="70692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You </a:t>
            </a:r>
            <a:r>
              <a:rPr b="1" lang="en" sz="1800"/>
              <a:t>must include a cleaning method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Include the metric you used to evaluate and your result.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Add comments and descriptions of the steps you take.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Justify each decision you make.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Give the notebook a clear structure.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Clean code!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1146500" y="1322300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WHAT ABOUT THE PRESENTATIONS?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1146500" y="1949700"/>
            <a:ext cx="62856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Keep presentations </a:t>
            </a:r>
            <a:r>
              <a:rPr b="1" lang="en" sz="1800"/>
              <a:t>under 10 minutes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Use slides.com or Google Slides.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Present yourselves.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Remember to tell a story!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HOW WILL YOU BE EVALUATED</a:t>
            </a:r>
            <a:r>
              <a:rPr lang="en">
                <a:solidFill>
                  <a:srgbClr val="607896"/>
                </a:solidFill>
              </a:rPr>
              <a:t>?</a:t>
            </a:r>
            <a:endParaRPr/>
          </a:p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1146500" y="1949700"/>
            <a:ext cx="62856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Quality of your thinking and analysis.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Technical checkpoints.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Independent test set.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Organization &amp; Teamwork.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Presentation.</a:t>
            </a:r>
            <a:endParaRPr sz="1800"/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250" y="282875"/>
            <a:ext cx="2667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ctrTitle"/>
          </p:nvPr>
        </p:nvSpPr>
        <p:spPr>
          <a:xfrm rot="247">
            <a:off x="520356" y="2625437"/>
            <a:ext cx="41823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CHECKPOINTS</a:t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3843100" y="660975"/>
            <a:ext cx="5517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WHAT IS A DATATHON?</a:t>
            </a:r>
            <a:endParaRPr/>
          </a:p>
        </p:txBody>
      </p:sp>
      <p:sp>
        <p:nvSpPr>
          <p:cNvPr id="207" name="Google Shape;207;p16"/>
          <p:cNvSpPr txBox="1"/>
          <p:nvPr>
            <p:ph idx="1" type="body"/>
          </p:nvPr>
        </p:nvSpPr>
        <p:spPr>
          <a:xfrm>
            <a:off x="3897825" y="1456750"/>
            <a:ext cx="41280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datathon is a one day challenge event where you will use your analytical and technical skills to tackle a given problem.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8" name="Google Shape;2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50900"/>
            <a:ext cx="2937275" cy="20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726625" y="10822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MORNING CHECKPOINT - BY 11:00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321" name="Google Shape;321;p34"/>
          <p:cNvSpPr txBox="1"/>
          <p:nvPr>
            <p:ph idx="1" type="body"/>
          </p:nvPr>
        </p:nvSpPr>
        <p:spPr>
          <a:xfrm>
            <a:off x="726625" y="1700925"/>
            <a:ext cx="62856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Planning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Repository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README file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Data cleaning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Analysis plan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</a:pPr>
            <a:r>
              <a:rPr lang="en" sz="1800"/>
              <a:t>Hypotheses 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</a:pPr>
            <a:r>
              <a:rPr lang="en" sz="1800"/>
              <a:t>Questions to investigate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type="title"/>
          </p:nvPr>
        </p:nvSpPr>
        <p:spPr>
          <a:xfrm>
            <a:off x="1031425" y="1149725"/>
            <a:ext cx="6285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AFTERNOON CHECKPOINT - BY 14:30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327" name="Google Shape;327;p35"/>
          <p:cNvSpPr txBox="1"/>
          <p:nvPr>
            <p:ph idx="1" type="body"/>
          </p:nvPr>
        </p:nvSpPr>
        <p:spPr>
          <a:xfrm>
            <a:off x="1031425" y="1777125"/>
            <a:ext cx="62856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Appropriate</a:t>
            </a:r>
            <a:r>
              <a:rPr lang="en" sz="1800"/>
              <a:t> model selection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Appropriate metric selection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Clean code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Good practices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 b="0"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MORNING STAGE</a:t>
            </a:r>
            <a:endParaRPr/>
          </a:p>
        </p:txBody>
      </p:sp>
      <p:sp>
        <p:nvSpPr>
          <p:cNvPr id="338" name="Google Shape;338;p37"/>
          <p:cNvSpPr txBox="1"/>
          <p:nvPr>
            <p:ph idx="1" type="body"/>
          </p:nvPr>
        </p:nvSpPr>
        <p:spPr>
          <a:xfrm>
            <a:off x="1031425" y="1777125"/>
            <a:ext cx="6201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600"/>
              <a:buChar char="»"/>
            </a:pPr>
            <a:r>
              <a:rPr b="1" lang="en" sz="1800">
                <a:solidFill>
                  <a:srgbClr val="3796BF"/>
                </a:solidFill>
              </a:rPr>
              <a:t>8:30h	KICK-OFF &amp; TEAM BUILDING ACTIVITY</a:t>
            </a:r>
            <a:endParaRPr b="1" sz="1800">
              <a:solidFill>
                <a:srgbClr val="3796B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Arial"/>
              <a:buChar char="»"/>
            </a:pPr>
            <a:r>
              <a:rPr b="1" lang="en" sz="1800">
                <a:solidFill>
                  <a:srgbClr val="3796BF"/>
                </a:solidFill>
              </a:rPr>
              <a:t>11:00h	MORNING CHECKPOINT</a:t>
            </a:r>
            <a:endParaRPr b="1" sz="1800">
              <a:solidFill>
                <a:srgbClr val="3796B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Arial"/>
              <a:buChar char="»"/>
            </a:pPr>
            <a:r>
              <a:rPr b="1" lang="en" sz="1800">
                <a:solidFill>
                  <a:srgbClr val="3796BF"/>
                </a:solidFill>
              </a:rPr>
              <a:t>13:00h	LUNCH</a:t>
            </a:r>
            <a:endParaRPr b="1" sz="1800">
              <a:solidFill>
                <a:srgbClr val="3796B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MORNING STAGE</a:t>
            </a:r>
            <a:endParaRPr/>
          </a:p>
        </p:txBody>
      </p:sp>
      <p:sp>
        <p:nvSpPr>
          <p:cNvPr id="344" name="Google Shape;344;p38"/>
          <p:cNvSpPr txBox="1"/>
          <p:nvPr>
            <p:ph idx="1" type="body"/>
          </p:nvPr>
        </p:nvSpPr>
        <p:spPr>
          <a:xfrm>
            <a:off x="1031425" y="1777125"/>
            <a:ext cx="6201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600"/>
              <a:buChar char="»"/>
            </a:pPr>
            <a:r>
              <a:rPr b="1" lang="en" sz="1800">
                <a:solidFill>
                  <a:srgbClr val="3796BF"/>
                </a:solidFill>
              </a:rPr>
              <a:t>8:30h	KICK-OFF &amp; TEAM BUILDING ACTIVITY</a:t>
            </a:r>
            <a:endParaRPr b="1" sz="1800">
              <a:solidFill>
                <a:srgbClr val="3796B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Arial"/>
              <a:buChar char="»"/>
            </a:pPr>
            <a:r>
              <a:rPr b="1" lang="en" sz="1800">
                <a:solidFill>
                  <a:srgbClr val="3796BF"/>
                </a:solidFill>
              </a:rPr>
              <a:t>11:00h	MORNING CHECKPOINT</a:t>
            </a:r>
            <a:endParaRPr b="1" sz="1800">
              <a:solidFill>
                <a:srgbClr val="3796B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Arial"/>
              <a:buChar char="»"/>
            </a:pPr>
            <a:r>
              <a:rPr b="1" lang="en" sz="1800">
                <a:solidFill>
                  <a:srgbClr val="3796BF"/>
                </a:solidFill>
              </a:rPr>
              <a:t>13:00h	LUNCH</a:t>
            </a:r>
            <a:endParaRPr b="1" sz="1800">
              <a:solidFill>
                <a:srgbClr val="3796BF"/>
              </a:solidFill>
            </a:endParaRPr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075" y="2571750"/>
            <a:ext cx="2235010" cy="22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MORNING STAGE</a:t>
            </a:r>
            <a:endParaRPr/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1031425" y="1777125"/>
            <a:ext cx="6201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600"/>
              <a:buChar char="»"/>
            </a:pPr>
            <a:r>
              <a:rPr b="1" lang="en" sz="1800">
                <a:solidFill>
                  <a:srgbClr val="3796BF"/>
                </a:solidFill>
              </a:rPr>
              <a:t>8:30h	KICK-OFF &amp; TEAM BUILDING ACTIVITY</a:t>
            </a:r>
            <a:endParaRPr b="1" sz="1800">
              <a:solidFill>
                <a:srgbClr val="3796B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Arial"/>
              <a:buChar char="»"/>
            </a:pPr>
            <a:r>
              <a:rPr b="1" lang="en" sz="1800">
                <a:solidFill>
                  <a:srgbClr val="3796BF"/>
                </a:solidFill>
              </a:rPr>
              <a:t>11:00h	MORNING CHECKPOINT</a:t>
            </a:r>
            <a:endParaRPr b="1" sz="1800">
              <a:solidFill>
                <a:srgbClr val="3796B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Arial"/>
              <a:buChar char="»"/>
            </a:pPr>
            <a:r>
              <a:rPr b="1" lang="en" sz="1800">
                <a:solidFill>
                  <a:srgbClr val="3796BF"/>
                </a:solidFill>
              </a:rPr>
              <a:t>13:00h	LUNCH</a:t>
            </a:r>
            <a:endParaRPr b="1" sz="1800">
              <a:solidFill>
                <a:srgbClr val="3796BF"/>
              </a:solidFill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047750"/>
            <a:ext cx="4572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 rotWithShape="1">
          <a:blip r:embed="rId4">
            <a:alphaModFix/>
          </a:blip>
          <a:srcRect b="8138" l="0" r="0" t="0"/>
          <a:stretch/>
        </p:blipFill>
        <p:spPr>
          <a:xfrm rot="-1958599">
            <a:off x="4995088" y="2392570"/>
            <a:ext cx="2356025" cy="145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AFTERNOON STAGE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359" name="Google Shape;359;p40"/>
          <p:cNvSpPr txBox="1"/>
          <p:nvPr>
            <p:ph idx="1" type="body"/>
          </p:nvPr>
        </p:nvSpPr>
        <p:spPr>
          <a:xfrm>
            <a:off x="1031425" y="1777125"/>
            <a:ext cx="6201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1800"/>
              <a:buChar char="»"/>
            </a:pPr>
            <a:r>
              <a:rPr b="1" lang="en" sz="1800">
                <a:solidFill>
                  <a:srgbClr val="FF9900"/>
                </a:solidFill>
              </a:rPr>
              <a:t>14</a:t>
            </a:r>
            <a:r>
              <a:rPr b="1" lang="en" sz="1800">
                <a:solidFill>
                  <a:srgbClr val="FF9900"/>
                </a:solidFill>
              </a:rPr>
              <a:t>:30h	AFTERNOON CHECKPOINT</a:t>
            </a:r>
            <a:endParaRPr b="1" sz="1800"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»"/>
            </a:pPr>
            <a:r>
              <a:rPr b="1" lang="en" sz="1800">
                <a:solidFill>
                  <a:srgbClr val="FF9900"/>
                </a:solidFill>
              </a:rPr>
              <a:t>16:00h 	CODE DELIVERY</a:t>
            </a:r>
            <a:endParaRPr b="1" sz="1800"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»"/>
            </a:pPr>
            <a:r>
              <a:rPr b="1" lang="en" sz="1800">
                <a:solidFill>
                  <a:srgbClr val="FF9900"/>
                </a:solidFill>
              </a:rPr>
              <a:t>16.20h	SLIDES DELIVERY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»"/>
            </a:pPr>
            <a:r>
              <a:rPr b="1" lang="en" sz="1800">
                <a:solidFill>
                  <a:srgbClr val="FF9900"/>
                </a:solidFill>
              </a:rPr>
              <a:t>16</a:t>
            </a:r>
            <a:r>
              <a:rPr b="1" lang="en" sz="1800">
                <a:solidFill>
                  <a:srgbClr val="FF9900"/>
                </a:solidFill>
              </a:rPr>
              <a:t>:30h	PRESENTATIONS !</a:t>
            </a:r>
            <a:endParaRPr b="1" sz="1800"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»"/>
            </a:pPr>
            <a:r>
              <a:rPr b="1" lang="en" sz="1800">
                <a:solidFill>
                  <a:srgbClr val="FF9900"/>
                </a:solidFill>
              </a:rPr>
              <a:t>17:30h 	BREAK &amp; SURVEY</a:t>
            </a:r>
            <a:endParaRPr b="1" sz="1800"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»"/>
            </a:pPr>
            <a:r>
              <a:rPr b="1" lang="en" sz="1800">
                <a:solidFill>
                  <a:srgbClr val="FF9900"/>
                </a:solidFill>
              </a:rPr>
              <a:t>17:55h	WINNER ANNOUNCEMENT</a:t>
            </a:r>
            <a:endParaRPr b="1"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ctrTitle"/>
          </p:nvPr>
        </p:nvSpPr>
        <p:spPr>
          <a:xfrm>
            <a:off x="694325" y="22684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AND TRICKS</a:t>
            </a:r>
            <a:endParaRPr b="0"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type="title"/>
          </p:nvPr>
        </p:nvSpPr>
        <p:spPr>
          <a:xfrm>
            <a:off x="627975" y="12980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LAST TIPS &amp; TRICKS!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370" name="Google Shape;370;p42"/>
          <p:cNvSpPr txBox="1"/>
          <p:nvPr>
            <p:ph idx="1" type="body"/>
          </p:nvPr>
        </p:nvSpPr>
        <p:spPr>
          <a:xfrm>
            <a:off x="627975" y="2036700"/>
            <a:ext cx="62856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Use a Kanban Board.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Remember: pull and push.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Deliver on time!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Learn from each other.</a:t>
            </a:r>
            <a:endParaRPr sz="1800"/>
          </a:p>
        </p:txBody>
      </p:sp>
      <p:pic>
        <p:nvPicPr>
          <p:cNvPr id="371" name="Google Shape;371;p42"/>
          <p:cNvPicPr preferRelativeResize="0"/>
          <p:nvPr/>
        </p:nvPicPr>
        <p:blipFill rotWithShape="1">
          <a:blip r:embed="rId3">
            <a:alphaModFix/>
          </a:blip>
          <a:srcRect b="0" l="-7010" r="7009" t="0"/>
          <a:stretch/>
        </p:blipFill>
        <p:spPr>
          <a:xfrm>
            <a:off x="4817324" y="257125"/>
            <a:ext cx="3601575" cy="22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993475" y="1314700"/>
            <a:ext cx="42108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LAST TIPS &amp; TRICKS!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993475" y="1995400"/>
            <a:ext cx="44637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Splitting the work is OK.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You’re stronger together.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</a:rPr>
              <a:t>WORK FAST, HAVE FUN!</a:t>
            </a:r>
            <a:endParaRPr b="1" sz="2400">
              <a:solidFill>
                <a:srgbClr val="3C78D8"/>
              </a:solidFill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725" y="0"/>
            <a:ext cx="3069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ctrTitle"/>
          </p:nvPr>
        </p:nvSpPr>
        <p:spPr>
          <a:xfrm rot="207">
            <a:off x="520350" y="2625425"/>
            <a:ext cx="49893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WHY ARE WE DOING THIS??</a:t>
            </a:r>
            <a:endParaRPr sz="5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775" y="618150"/>
            <a:ext cx="6970450" cy="39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ctrTitle"/>
          </p:nvPr>
        </p:nvSpPr>
        <p:spPr>
          <a:xfrm>
            <a:off x="259175" y="2713575"/>
            <a:ext cx="5671500" cy="15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WINNER, </a:t>
            </a:r>
            <a:r>
              <a:rPr lang="en"/>
              <a:t>W</a:t>
            </a:r>
            <a:r>
              <a:rPr lang="en"/>
              <a:t>INNER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CHICKEN DINNER</a:t>
            </a:r>
            <a:endParaRPr b="0" sz="3000"/>
          </a:p>
        </p:txBody>
      </p:sp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450" y="482137"/>
            <a:ext cx="3095725" cy="41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 txBox="1"/>
          <p:nvPr>
            <p:ph idx="4294967295" type="ctrTitle"/>
          </p:nvPr>
        </p:nvSpPr>
        <p:spPr>
          <a:xfrm>
            <a:off x="248975" y="1262275"/>
            <a:ext cx="7192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81D1EC"/>
                </a:solidFill>
              </a:rPr>
              <a:t>WINNING CATEGORIES</a:t>
            </a:r>
            <a:endParaRPr sz="4800">
              <a:solidFill>
                <a:srgbClr val="81D1EC"/>
              </a:solidFill>
            </a:endParaRPr>
          </a:p>
        </p:txBody>
      </p:sp>
      <p:sp>
        <p:nvSpPr>
          <p:cNvPr id="395" name="Google Shape;395;p46"/>
          <p:cNvSpPr/>
          <p:nvPr/>
        </p:nvSpPr>
        <p:spPr>
          <a:xfrm>
            <a:off x="7756017" y="2136881"/>
            <a:ext cx="282133" cy="26939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46"/>
          <p:cNvGrpSpPr/>
          <p:nvPr/>
        </p:nvGrpSpPr>
        <p:grpSpPr>
          <a:xfrm>
            <a:off x="7405911" y="624263"/>
            <a:ext cx="1208686" cy="1209005"/>
            <a:chOff x="6654650" y="3665275"/>
            <a:chExt cx="409100" cy="409125"/>
          </a:xfrm>
        </p:grpSpPr>
        <p:sp>
          <p:nvSpPr>
            <p:cNvPr id="397" name="Google Shape;397;p46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6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46"/>
          <p:cNvGrpSpPr/>
          <p:nvPr/>
        </p:nvGrpSpPr>
        <p:grpSpPr>
          <a:xfrm rot="1057032">
            <a:off x="6240998" y="1574486"/>
            <a:ext cx="798554" cy="798615"/>
            <a:chOff x="570875" y="4322250"/>
            <a:chExt cx="443300" cy="443325"/>
          </a:xfrm>
        </p:grpSpPr>
        <p:sp>
          <p:nvSpPr>
            <p:cNvPr id="400" name="Google Shape;400;p4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46"/>
          <p:cNvSpPr/>
          <p:nvPr/>
        </p:nvSpPr>
        <p:spPr>
          <a:xfrm rot="2466689">
            <a:off x="6330599" y="858450"/>
            <a:ext cx="392001" cy="3742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6"/>
          <p:cNvSpPr/>
          <p:nvPr/>
        </p:nvSpPr>
        <p:spPr>
          <a:xfrm rot="-1609379">
            <a:off x="6903865" y="1093943"/>
            <a:ext cx="282082" cy="26934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6"/>
          <p:cNvSpPr/>
          <p:nvPr/>
        </p:nvSpPr>
        <p:spPr>
          <a:xfrm rot="2925831">
            <a:off x="8614268" y="1307320"/>
            <a:ext cx="211251" cy="2017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6"/>
          <p:cNvSpPr/>
          <p:nvPr/>
        </p:nvSpPr>
        <p:spPr>
          <a:xfrm rot="-1609195">
            <a:off x="7735151" y="105799"/>
            <a:ext cx="190312" cy="18171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6"/>
          <p:cNvSpPr/>
          <p:nvPr/>
        </p:nvSpPr>
        <p:spPr>
          <a:xfrm>
            <a:off x="732049" y="2571750"/>
            <a:ext cx="2045100" cy="2052000"/>
          </a:xfrm>
          <a:prstGeom prst="ellipse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Best Overall</a:t>
            </a:r>
            <a:endParaRPr b="1" sz="180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9" name="Google Shape;409;p46"/>
          <p:cNvSpPr/>
          <p:nvPr/>
        </p:nvSpPr>
        <p:spPr>
          <a:xfrm>
            <a:off x="3549449" y="2571750"/>
            <a:ext cx="2045100" cy="2052000"/>
          </a:xfrm>
          <a:prstGeom prst="ellipse">
            <a:avLst/>
          </a:prstGeom>
          <a:noFill/>
          <a:ln cap="flat" cmpd="sng" w="152400">
            <a:solidFill>
              <a:srgbClr val="48A2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Honorable Mention</a:t>
            </a:r>
            <a:endParaRPr b="1" sz="180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idx="4294967295" type="ctrTitle"/>
          </p:nvPr>
        </p:nvSpPr>
        <p:spPr>
          <a:xfrm>
            <a:off x="248975" y="1262275"/>
            <a:ext cx="7192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81D1EC"/>
                </a:solidFill>
              </a:rPr>
              <a:t>WINNING CATEGORIES</a:t>
            </a:r>
            <a:endParaRPr sz="4800">
              <a:solidFill>
                <a:srgbClr val="81D1EC"/>
              </a:solidFill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7756017" y="2136881"/>
            <a:ext cx="282133" cy="26939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47"/>
          <p:cNvGrpSpPr/>
          <p:nvPr/>
        </p:nvGrpSpPr>
        <p:grpSpPr>
          <a:xfrm>
            <a:off x="7405911" y="624263"/>
            <a:ext cx="1208686" cy="1209005"/>
            <a:chOff x="6654650" y="3665275"/>
            <a:chExt cx="409100" cy="409125"/>
          </a:xfrm>
        </p:grpSpPr>
        <p:sp>
          <p:nvSpPr>
            <p:cNvPr id="417" name="Google Shape;417;p4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47"/>
          <p:cNvGrpSpPr/>
          <p:nvPr/>
        </p:nvGrpSpPr>
        <p:grpSpPr>
          <a:xfrm rot="1057032">
            <a:off x="6240998" y="1574486"/>
            <a:ext cx="798554" cy="798615"/>
            <a:chOff x="570875" y="4322250"/>
            <a:chExt cx="443300" cy="443325"/>
          </a:xfrm>
        </p:grpSpPr>
        <p:sp>
          <p:nvSpPr>
            <p:cNvPr id="420" name="Google Shape;420;p4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47"/>
          <p:cNvSpPr/>
          <p:nvPr/>
        </p:nvSpPr>
        <p:spPr>
          <a:xfrm rot="2466689">
            <a:off x="6330599" y="858450"/>
            <a:ext cx="392001" cy="3742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7"/>
          <p:cNvSpPr/>
          <p:nvPr/>
        </p:nvSpPr>
        <p:spPr>
          <a:xfrm rot="-1609379">
            <a:off x="6903865" y="1093943"/>
            <a:ext cx="282082" cy="26934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7"/>
          <p:cNvSpPr/>
          <p:nvPr/>
        </p:nvSpPr>
        <p:spPr>
          <a:xfrm rot="2925831">
            <a:off x="8614268" y="1307320"/>
            <a:ext cx="211251" cy="2017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 rot="-1609195">
            <a:off x="7735151" y="105799"/>
            <a:ext cx="190312" cy="18171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7"/>
          <p:cNvSpPr/>
          <p:nvPr/>
        </p:nvSpPr>
        <p:spPr>
          <a:xfrm>
            <a:off x="649774" y="2571750"/>
            <a:ext cx="2045100" cy="2052000"/>
          </a:xfrm>
          <a:prstGeom prst="ellipse">
            <a:avLst/>
          </a:prstGeom>
          <a:noFill/>
          <a:ln cap="flat" cmpd="sng" w="152400">
            <a:solidFill>
              <a:srgbClr val="48A2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Honorable Mention</a:t>
            </a:r>
            <a:endParaRPr b="1" sz="180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9" name="Google Shape;429;p47"/>
          <p:cNvSpPr txBox="1"/>
          <p:nvPr/>
        </p:nvSpPr>
        <p:spPr>
          <a:xfrm>
            <a:off x="3037750" y="3026275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6B26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POINTS !!!</a:t>
            </a:r>
            <a:endParaRPr b="1" sz="4800">
              <a:solidFill>
                <a:srgbClr val="F6B26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idx="4294967295" type="ctrTitle"/>
          </p:nvPr>
        </p:nvSpPr>
        <p:spPr>
          <a:xfrm>
            <a:off x="248975" y="1262275"/>
            <a:ext cx="7192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81D1EC"/>
                </a:solidFill>
              </a:rPr>
              <a:t>WINNING CATEGORIES</a:t>
            </a:r>
            <a:endParaRPr sz="4800">
              <a:solidFill>
                <a:srgbClr val="81D1EC"/>
              </a:solidFill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7756017" y="2136881"/>
            <a:ext cx="282133" cy="26939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48"/>
          <p:cNvGrpSpPr/>
          <p:nvPr/>
        </p:nvGrpSpPr>
        <p:grpSpPr>
          <a:xfrm>
            <a:off x="7405911" y="624263"/>
            <a:ext cx="1208686" cy="1209005"/>
            <a:chOff x="6654650" y="3665275"/>
            <a:chExt cx="409100" cy="409125"/>
          </a:xfrm>
        </p:grpSpPr>
        <p:sp>
          <p:nvSpPr>
            <p:cNvPr id="437" name="Google Shape;437;p4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48"/>
          <p:cNvGrpSpPr/>
          <p:nvPr/>
        </p:nvGrpSpPr>
        <p:grpSpPr>
          <a:xfrm rot="1057032">
            <a:off x="6240998" y="1574486"/>
            <a:ext cx="798554" cy="798615"/>
            <a:chOff x="570875" y="4322250"/>
            <a:chExt cx="443300" cy="443325"/>
          </a:xfrm>
        </p:grpSpPr>
        <p:sp>
          <p:nvSpPr>
            <p:cNvPr id="440" name="Google Shape;440;p4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48"/>
          <p:cNvSpPr/>
          <p:nvPr/>
        </p:nvSpPr>
        <p:spPr>
          <a:xfrm rot="2466689">
            <a:off x="6330599" y="858450"/>
            <a:ext cx="392001" cy="3742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8"/>
          <p:cNvSpPr/>
          <p:nvPr/>
        </p:nvSpPr>
        <p:spPr>
          <a:xfrm rot="-1609379">
            <a:off x="6903865" y="1093943"/>
            <a:ext cx="282082" cy="26934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8"/>
          <p:cNvSpPr/>
          <p:nvPr/>
        </p:nvSpPr>
        <p:spPr>
          <a:xfrm rot="2925831">
            <a:off x="8614268" y="1307320"/>
            <a:ext cx="211251" cy="20171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8"/>
          <p:cNvSpPr/>
          <p:nvPr/>
        </p:nvSpPr>
        <p:spPr>
          <a:xfrm rot="-1609195">
            <a:off x="7735151" y="105799"/>
            <a:ext cx="190312" cy="18171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8"/>
          <p:cNvSpPr/>
          <p:nvPr/>
        </p:nvSpPr>
        <p:spPr>
          <a:xfrm>
            <a:off x="732049" y="2571750"/>
            <a:ext cx="2045100" cy="2052000"/>
          </a:xfrm>
          <a:prstGeom prst="ellipse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Best Overall</a:t>
            </a:r>
            <a:endParaRPr b="1" sz="180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9" name="Google Shape;449;p48"/>
          <p:cNvSpPr txBox="1"/>
          <p:nvPr/>
        </p:nvSpPr>
        <p:spPr>
          <a:xfrm>
            <a:off x="3037750" y="3026275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6B26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b="1" lang="en" sz="4800">
                <a:solidFill>
                  <a:srgbClr val="F6B26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POINTS !!!</a:t>
            </a:r>
            <a:endParaRPr b="1" sz="4800">
              <a:solidFill>
                <a:srgbClr val="F6B26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ctrTitle"/>
          </p:nvPr>
        </p:nvSpPr>
        <p:spPr>
          <a:xfrm rot="143">
            <a:off x="520350" y="2123850"/>
            <a:ext cx="7227600" cy="17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3796BF"/>
                </a:solidFill>
              </a:rPr>
              <a:t>Now….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DO YOU WANT TO MEET YOUR TEAM FOR THE DAY?</a:t>
            </a:r>
            <a:endParaRPr sz="5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/>
          <p:nvPr/>
        </p:nvSpPr>
        <p:spPr>
          <a:xfrm>
            <a:off x="5090700" y="1208525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 txBox="1"/>
          <p:nvPr>
            <p:ph type="title"/>
          </p:nvPr>
        </p:nvSpPr>
        <p:spPr>
          <a:xfrm>
            <a:off x="3907200" y="184000"/>
            <a:ext cx="1329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TEAM 1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461" name="Google Shape;461;p50"/>
          <p:cNvSpPr txBox="1"/>
          <p:nvPr/>
        </p:nvSpPr>
        <p:spPr>
          <a:xfrm>
            <a:off x="3316500" y="1741500"/>
            <a:ext cx="25110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Pau Sampietro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Chun Sang Ngai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Jordi Bayer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/>
          <p:nvPr>
            <p:ph type="title"/>
          </p:nvPr>
        </p:nvSpPr>
        <p:spPr>
          <a:xfrm>
            <a:off x="3907200" y="184000"/>
            <a:ext cx="1329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TEAM 2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467" name="Google Shape;467;p51"/>
          <p:cNvSpPr txBox="1"/>
          <p:nvPr/>
        </p:nvSpPr>
        <p:spPr>
          <a:xfrm>
            <a:off x="3138000" y="1666900"/>
            <a:ext cx="28680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Adrià Ferrer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Alejandro Casamajor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David Suñol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/>
          <p:nvPr/>
        </p:nvSpPr>
        <p:spPr>
          <a:xfrm>
            <a:off x="5090700" y="1208525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2"/>
          <p:cNvSpPr txBox="1"/>
          <p:nvPr>
            <p:ph type="title"/>
          </p:nvPr>
        </p:nvSpPr>
        <p:spPr>
          <a:xfrm>
            <a:off x="3907200" y="184000"/>
            <a:ext cx="1329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TEAM 3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474" name="Google Shape;474;p52"/>
          <p:cNvSpPr txBox="1"/>
          <p:nvPr/>
        </p:nvSpPr>
        <p:spPr>
          <a:xfrm>
            <a:off x="3576600" y="1760025"/>
            <a:ext cx="23970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Roger Roig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Nacho Martínez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Adrien Talbot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/>
          <p:nvPr/>
        </p:nvSpPr>
        <p:spPr>
          <a:xfrm>
            <a:off x="5090700" y="1208525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3"/>
          <p:cNvSpPr txBox="1"/>
          <p:nvPr>
            <p:ph type="title"/>
          </p:nvPr>
        </p:nvSpPr>
        <p:spPr>
          <a:xfrm>
            <a:off x="3907200" y="184000"/>
            <a:ext cx="1329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TEAM 4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730200" y="1710250"/>
            <a:ext cx="34713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Álvaro Fragoso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Vilma Daukantaite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Anna Vidal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Jessie Lee Delgadillo</a:t>
            </a:r>
            <a:endParaRPr b="1"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>
            <p:ph type="title"/>
          </p:nvPr>
        </p:nvSpPr>
        <p:spPr>
          <a:xfrm>
            <a:off x="405900" y="1127350"/>
            <a:ext cx="42108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GOALS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405900" y="1808050"/>
            <a:ext cx="76713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2 projects per module → Datathon = Mini ML project.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Challenge yourself.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Great learning </a:t>
            </a:r>
            <a:r>
              <a:rPr lang="en" sz="1800"/>
              <a:t>opportunity.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Learn from team mates.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Have a great time! 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/>
          <p:nvPr>
            <p:ph type="ctrTitle"/>
          </p:nvPr>
        </p:nvSpPr>
        <p:spPr>
          <a:xfrm>
            <a:off x="577000" y="2952950"/>
            <a:ext cx="7489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BUILDING ACTIVITY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Rock, Paper &amp; Scissors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Attack Defense Edition</a:t>
            </a:r>
            <a:br>
              <a:rPr lang="en" sz="3000"/>
            </a:br>
            <a:endParaRPr b="0"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"/>
          <p:cNvSpPr txBox="1"/>
          <p:nvPr>
            <p:ph type="title"/>
          </p:nvPr>
        </p:nvSpPr>
        <p:spPr>
          <a:xfrm>
            <a:off x="916350" y="1233150"/>
            <a:ext cx="7644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LET KELSEY AND EVA SHOW YOU HOW TO PLAY!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492" name="Google Shape;492;p55"/>
          <p:cNvSpPr txBox="1"/>
          <p:nvPr>
            <p:ph idx="1" type="body"/>
          </p:nvPr>
        </p:nvSpPr>
        <p:spPr>
          <a:xfrm>
            <a:off x="973875" y="1999550"/>
            <a:ext cx="6285600" cy="17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Play the regular Rock, Paper &amp; Scissors game.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Did you win? Attack!!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Did you lose? Defense!!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Eliminate the other teams doing relay. 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type="ctrTitle"/>
          </p:nvPr>
        </p:nvSpPr>
        <p:spPr>
          <a:xfrm>
            <a:off x="396275" y="3279400"/>
            <a:ext cx="6466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TEAM BUILDING ACTIVITY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Let’s Play!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7"/>
          <p:cNvSpPr txBox="1"/>
          <p:nvPr>
            <p:ph type="title"/>
          </p:nvPr>
        </p:nvSpPr>
        <p:spPr>
          <a:xfrm>
            <a:off x="2966738" y="38397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GOOD LUCK!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503" name="Google Shape;503;p57"/>
          <p:cNvSpPr txBox="1"/>
          <p:nvPr>
            <p:ph idx="1" type="body"/>
          </p:nvPr>
        </p:nvSpPr>
        <p:spPr>
          <a:xfrm>
            <a:off x="886025" y="1064675"/>
            <a:ext cx="78408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If you have any questions please address them to teachers, TA’s &amp; mentors directly. </a:t>
            </a:r>
            <a:endParaRPr sz="1800"/>
          </a:p>
          <a:p>
            <a:pPr indent="0" lvl="0" marL="0" rt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Also, you can use the cohort’s Slack channel for this event. </a:t>
            </a:r>
            <a:endParaRPr sz="1800"/>
          </a:p>
        </p:txBody>
      </p:sp>
      <p:pic>
        <p:nvPicPr>
          <p:cNvPr id="504" name="Google Shape;5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00" y="2318701"/>
            <a:ext cx="4791775" cy="26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GUESTS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>
            <p:ph type="title"/>
          </p:nvPr>
        </p:nvSpPr>
        <p:spPr>
          <a:xfrm>
            <a:off x="3093850" y="925875"/>
            <a:ext cx="23337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MENTORSHIP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7594750" y="559350"/>
            <a:ext cx="43251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3">
            <a:alphaModFix/>
          </a:blip>
          <a:srcRect b="0" l="12000" r="21333" t="0"/>
          <a:stretch/>
        </p:blipFill>
        <p:spPr>
          <a:xfrm>
            <a:off x="3247700" y="1748302"/>
            <a:ext cx="1873625" cy="18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/>
        </p:nvSpPr>
        <p:spPr>
          <a:xfrm>
            <a:off x="3185050" y="3621900"/>
            <a:ext cx="19989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B5F6"/>
              </a:buClr>
              <a:buSzPts val="3000"/>
              <a:buFont typeface="Arial"/>
              <a:buNone/>
            </a:pPr>
            <a:r>
              <a:rPr lang="en" sz="1200">
                <a:solidFill>
                  <a:srgbClr val="29B5F6"/>
                </a:solidFill>
              </a:rPr>
              <a:t>Gabriel Piles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08080"/>
                </a:solidFill>
              </a:rPr>
              <a:t>“Data Scientist”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508425" y="1425775"/>
            <a:ext cx="83835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Cookie Flea is in trouble</a:t>
            </a:r>
            <a:endParaRPr sz="6000"/>
          </a:p>
        </p:txBody>
      </p:sp>
      <p:sp>
        <p:nvSpPr>
          <p:cNvPr id="243" name="Google Shape;243;p22"/>
          <p:cNvSpPr txBox="1"/>
          <p:nvPr>
            <p:ph idx="2" type="body"/>
          </p:nvPr>
        </p:nvSpPr>
        <p:spPr>
          <a:xfrm>
            <a:off x="764425" y="2237525"/>
            <a:ext cx="41391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Cookie Flea is a newcomer distribution company in the cookie industry.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44" name="Google Shape;2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474" y="2486825"/>
            <a:ext cx="2902477" cy="21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>
            <p:ph idx="1" type="body"/>
          </p:nvPr>
        </p:nvSpPr>
        <p:spPr>
          <a:xfrm>
            <a:off x="303375" y="3205875"/>
            <a:ext cx="55212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2400"/>
              <a:buChar char="»"/>
            </a:pPr>
            <a:r>
              <a:rPr b="1" lang="en" sz="2400">
                <a:solidFill>
                  <a:srgbClr val="FF9900"/>
                </a:solidFill>
              </a:rPr>
              <a:t>They are losing money</a:t>
            </a:r>
            <a:endParaRPr b="1" sz="24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5733024" y="2430875"/>
            <a:ext cx="2902476" cy="21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707700" y="2328300"/>
            <a:ext cx="5758200" cy="23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500 cookies types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Cookies from 30 different countries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Shortage for 20% of the cookies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Overstock for </a:t>
            </a:r>
            <a:r>
              <a:rPr lang="en" sz="2400">
                <a:solidFill>
                  <a:srgbClr val="CC0000"/>
                </a:solidFill>
              </a:rPr>
              <a:t>45%</a:t>
            </a:r>
            <a:r>
              <a:rPr lang="en" sz="2400"/>
              <a:t> of the cookies </a:t>
            </a:r>
            <a:endParaRPr sz="2400"/>
          </a:p>
        </p:txBody>
      </p:sp>
      <p:sp>
        <p:nvSpPr>
          <p:cNvPr id="252" name="Google Shape;252;p23"/>
          <p:cNvSpPr txBox="1"/>
          <p:nvPr>
            <p:ph type="title"/>
          </p:nvPr>
        </p:nvSpPr>
        <p:spPr>
          <a:xfrm>
            <a:off x="707700" y="1176675"/>
            <a:ext cx="7230300" cy="9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Heavy</a:t>
            </a:r>
            <a:r>
              <a:rPr lang="en" sz="6000"/>
              <a:t> stock problems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